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81" r:id="rId2"/>
    <p:sldId id="382" r:id="rId3"/>
    <p:sldId id="371" r:id="rId4"/>
    <p:sldId id="383" r:id="rId5"/>
    <p:sldId id="385" r:id="rId6"/>
    <p:sldId id="384" r:id="rId7"/>
  </p:sldIdLst>
  <p:sldSz cx="9144000" cy="6858000" type="screen4x3"/>
  <p:notesSz cx="6669088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82840" autoAdjust="0"/>
  </p:normalViewPr>
  <p:slideViewPr>
    <p:cSldViewPr>
      <p:cViewPr>
        <p:scale>
          <a:sx n="125" d="100"/>
          <a:sy n="125" d="100"/>
        </p:scale>
        <p:origin x="210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40" d="100"/>
          <a:sy n="140" d="100"/>
        </p:scale>
        <p:origin x="-1992" y="1944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4CF42-3317-4D4B-9495-A64E2FB71CC7}" type="datetimeFigureOut">
              <a:rPr lang="sv-SE" smtClean="0"/>
              <a:t>2018-08-16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0219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6866" y="9430219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98EEE-5650-4C28-8E06-82F3B91C65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8410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E5F14-864B-4427-8F68-475BC7697F3F}" type="datetimeFigureOut">
              <a:rPr lang="sv-SE" smtClean="0"/>
              <a:t>2018-08-16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599" y="4716705"/>
            <a:ext cx="5335893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0219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6866" y="9430219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B2E42-EFB0-4C89-9B72-E84A1C9E10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649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2512514"/>
            <a:ext cx="3551646" cy="1369973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r>
              <a:rPr lang="sv-SE" sz="1400" b="1" kern="0">
                <a:solidFill>
                  <a:srgbClr val="155697"/>
                </a:solidFill>
              </a:rPr>
              <a:t>Skapa ny sida</a:t>
            </a:r>
          </a:p>
          <a:p>
            <a:pPr>
              <a:spcBef>
                <a:spcPts val="160"/>
              </a:spcBef>
              <a:buClr>
                <a:srgbClr val="403D45"/>
              </a:buClr>
            </a:pPr>
            <a:r>
              <a:rPr lang="sv-SE" sz="1200" kern="0">
                <a:solidFill>
                  <a:srgbClr val="403D45"/>
                </a:solidFill>
              </a:rPr>
              <a:t>I menyn </a:t>
            </a:r>
            <a:r>
              <a:rPr lang="sv-SE" sz="1200" b="1" kern="0">
                <a:solidFill>
                  <a:srgbClr val="403D45"/>
                </a:solidFill>
              </a:rPr>
              <a:t>Start </a:t>
            </a:r>
            <a:r>
              <a:rPr lang="sv-SE" sz="1200" kern="0">
                <a:solidFill>
                  <a:srgbClr val="403D45"/>
                </a:solidFill>
              </a:rPr>
              <a:t>hittar du</a:t>
            </a:r>
            <a:r>
              <a:rPr lang="sv-SE" sz="1200" b="1" kern="0">
                <a:solidFill>
                  <a:srgbClr val="403D45"/>
                </a:solidFill>
              </a:rPr>
              <a:t> </a:t>
            </a:r>
            <a:r>
              <a:rPr lang="sv-SE" sz="1200" i="1" kern="0">
                <a:solidFill>
                  <a:srgbClr val="403D45"/>
                </a:solidFill>
              </a:rPr>
              <a:t>Ny bild</a:t>
            </a:r>
            <a:r>
              <a:rPr lang="sv-SE" sz="1200" kern="0">
                <a:solidFill>
                  <a:srgbClr val="403D45"/>
                </a:solidFill>
              </a:rPr>
              <a:t>. </a:t>
            </a:r>
          </a:p>
          <a:p>
            <a:pPr>
              <a:spcBef>
                <a:spcPts val="160"/>
              </a:spcBef>
              <a:buClr>
                <a:srgbClr val="403D45"/>
              </a:buClr>
            </a:pPr>
            <a:r>
              <a:rPr lang="sv-SE" sz="1200" kern="0">
                <a:solidFill>
                  <a:srgbClr val="403D45"/>
                </a:solidFill>
              </a:rPr>
              <a:t>Klicka på pilen och välj den </a:t>
            </a:r>
            <a:r>
              <a:rPr lang="sv-SE" sz="1200" kern="0" err="1">
                <a:solidFill>
                  <a:srgbClr val="403D45"/>
                </a:solidFill>
              </a:rPr>
              <a:t>sidmall</a:t>
            </a:r>
            <a:r>
              <a:rPr lang="sv-SE" sz="1200" kern="0">
                <a:solidFill>
                  <a:srgbClr val="403D45"/>
                </a:solidFill>
              </a:rPr>
              <a:t> du behöver.</a:t>
            </a:r>
            <a:endParaRPr lang="sv-SE" sz="1400" kern="0">
              <a:solidFill>
                <a:srgbClr val="403D45"/>
              </a:solidFill>
            </a:endParaRPr>
          </a:p>
          <a:p>
            <a:pPr>
              <a:buClr>
                <a:srgbClr val="403D45"/>
              </a:buClr>
            </a:pPr>
            <a:endParaRPr lang="sv-SE" sz="1400" kern="0">
              <a:solidFill>
                <a:srgbClr val="403D45"/>
              </a:solidFill>
            </a:endParaRPr>
          </a:p>
          <a:p>
            <a:pPr>
              <a:buClr>
                <a:srgbClr val="403D45"/>
              </a:buClr>
            </a:pPr>
            <a:endParaRPr lang="sv-SE" sz="1400" kern="0">
              <a:solidFill>
                <a:srgbClr val="403D45"/>
              </a:solidFill>
            </a:endParaRPr>
          </a:p>
          <a:p>
            <a:pPr>
              <a:buClr>
                <a:srgbClr val="403D45"/>
              </a:buClr>
            </a:pPr>
            <a:endParaRPr lang="sv-SE" sz="1400" kern="0">
              <a:solidFill>
                <a:srgbClr val="403D45"/>
              </a:solidFill>
            </a:endParaRPr>
          </a:p>
          <a:p>
            <a:pPr marL="228600" indent="-228600">
              <a:spcBef>
                <a:spcPts val="160"/>
              </a:spcBef>
              <a:buClr>
                <a:srgbClr val="403D45"/>
              </a:buClr>
              <a:buFont typeface="+mj-lt"/>
              <a:buAutoNum type="arabicPeriod"/>
              <a:defRPr/>
            </a:pPr>
            <a:endParaRPr lang="sv-SE" sz="1200" kern="0">
              <a:solidFill>
                <a:srgbClr val="403D45"/>
              </a:solidFill>
            </a:endParaRP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endParaRPr lang="sv-SE" sz="1200" kern="0">
              <a:solidFill>
                <a:srgbClr val="403D45"/>
              </a:solidFill>
            </a:endParaRP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endParaRPr lang="sv-SE" sz="1200" kern="0">
              <a:solidFill>
                <a:srgbClr val="403D45"/>
              </a:solidFill>
            </a:endParaRP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endParaRPr lang="sv-SE" sz="1200" kern="0">
              <a:solidFill>
                <a:srgbClr val="403D45"/>
              </a:solidFill>
            </a:endParaRP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endParaRPr lang="sv-SE" sz="1200" kern="0">
              <a:solidFill>
                <a:srgbClr val="403D45"/>
              </a:solidFill>
            </a:endParaRPr>
          </a:p>
          <a:p>
            <a:pPr>
              <a:buClr>
                <a:srgbClr val="403D45"/>
              </a:buClr>
            </a:pPr>
            <a:endParaRPr lang="sv-SE" sz="1400" kern="0">
              <a:solidFill>
                <a:srgbClr val="403D45"/>
              </a:solidFill>
            </a:endParaRPr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775051"/>
            <a:ext cx="5619750" cy="620712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/>
              <a:t>Våra nya mallar</a:t>
            </a:r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3929353"/>
            <a:ext cx="1761936" cy="1323107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600">
                <a:solidFill>
                  <a:srgbClr val="000000"/>
                </a:solidFill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3882486"/>
            <a:ext cx="1761936" cy="1332388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600">
                <a:noFill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2512512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400" b="1" ker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kern="0">
                <a:solidFill>
                  <a:srgbClr val="000000"/>
                </a:solidFill>
              </a:rPr>
              <a:t>Markera den sida i presentationen som du </a:t>
            </a:r>
            <a:br>
              <a:rPr lang="sv-SE" sz="1200" kern="0">
                <a:solidFill>
                  <a:srgbClr val="000000"/>
                </a:solidFill>
              </a:rPr>
            </a:br>
            <a:r>
              <a:rPr lang="sv-SE" sz="1200" kern="0">
                <a:solidFill>
                  <a:srgbClr val="000000"/>
                </a:solidFill>
              </a:rPr>
              <a:t>vill byta </a:t>
            </a:r>
            <a:r>
              <a:rPr lang="sv-SE" sz="1200" kern="0" err="1">
                <a:solidFill>
                  <a:srgbClr val="000000"/>
                </a:solidFill>
              </a:rPr>
              <a:t>sidmall</a:t>
            </a:r>
            <a:r>
              <a:rPr lang="sv-SE" sz="1200" kern="0">
                <a:solidFill>
                  <a:srgbClr val="000000"/>
                </a:solidFill>
              </a:rPr>
              <a:t> på. </a:t>
            </a:r>
          </a:p>
          <a:p>
            <a:pPr marL="171450" indent="-171450" defTabSz="762000" fontAlgn="base">
              <a:spcBef>
                <a:spcPts val="160"/>
              </a:spcBef>
              <a:spcAft>
                <a:spcPct val="0"/>
              </a:spcAft>
              <a:buClr>
                <a:srgbClr val="403D45"/>
              </a:buClr>
              <a:buFont typeface="Arial" panose="020B0604020202020204" pitchFamily="34" charset="0"/>
              <a:buChar char="•"/>
              <a:defRPr/>
            </a:pPr>
            <a:r>
              <a:rPr lang="sv-SE" sz="1200" kern="0">
                <a:solidFill>
                  <a:srgbClr val="000000"/>
                </a:solidFill>
              </a:rPr>
              <a:t>Gå upp till menyn </a:t>
            </a:r>
            <a:r>
              <a:rPr lang="sv-SE" sz="1200" b="1" kern="0">
                <a:solidFill>
                  <a:srgbClr val="000000"/>
                </a:solidFill>
              </a:rPr>
              <a:t>Start </a:t>
            </a:r>
            <a:r>
              <a:rPr lang="sv-SE" sz="1200" kern="0">
                <a:solidFill>
                  <a:srgbClr val="000000"/>
                </a:solidFill>
              </a:rPr>
              <a:t>och välj</a:t>
            </a:r>
            <a:r>
              <a:rPr lang="sv-SE" sz="1200" b="1" kern="0">
                <a:solidFill>
                  <a:srgbClr val="000000"/>
                </a:solidFill>
              </a:rPr>
              <a:t> </a:t>
            </a:r>
            <a:r>
              <a:rPr lang="sv-SE" sz="1200" i="1" kern="0">
                <a:solidFill>
                  <a:srgbClr val="000000"/>
                </a:solidFill>
              </a:rPr>
              <a:t>Layout</a:t>
            </a:r>
            <a:r>
              <a:rPr lang="sv-SE" sz="1200" kern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2" y="1518696"/>
            <a:ext cx="6419585" cy="92192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Clr>
                <a:srgbClr val="403D45"/>
              </a:buClr>
              <a:buFont typeface="Arial" panose="020B0604020202020204" pitchFamily="34" charset="0"/>
              <a:buNone/>
            </a:pPr>
            <a:r>
              <a:rPr lang="sv-SE" sz="1200" b="1" kern="0">
                <a:solidFill>
                  <a:srgbClr val="403D45"/>
                </a:solidFill>
              </a:rPr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kern="0">
              <a:solidFill>
                <a:srgbClr val="403D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38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69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01792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69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2" y="979488"/>
            <a:ext cx="3590925" cy="2754312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32692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947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3" y="1445778"/>
            <a:ext cx="6497905" cy="1348671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3" y="2836653"/>
            <a:ext cx="6505997" cy="9180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1241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3" y="512494"/>
            <a:ext cx="5978095" cy="1112021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753271"/>
            <a:ext cx="5978096" cy="4044279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62471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474135"/>
            <a:ext cx="6917266" cy="532341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2553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4" y="585391"/>
            <a:ext cx="3197701" cy="810107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3" y="621143"/>
            <a:ext cx="4879497" cy="517640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420751"/>
            <a:ext cx="3212538" cy="4376800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5831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1" y="3447962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100">
                <a:solidFill>
                  <a:srgbClr val="000000"/>
                </a:solidFill>
              </a:rPr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345260"/>
            <a:ext cx="5295900" cy="1100517"/>
          </a:xfrm>
          <a:prstGeom prst="rect">
            <a:avLst/>
          </a:prstGeom>
        </p:spPr>
        <p:txBody>
          <a:bodyPr anchor="ctr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857500" cy="614115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621759"/>
            <a:ext cx="5300190" cy="4175792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9840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430532"/>
            <a:ext cx="7550022" cy="990213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643252"/>
            <a:ext cx="3557174" cy="4125861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679069"/>
            <a:ext cx="22878" cy="4075693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643252"/>
            <a:ext cx="3557174" cy="4125861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78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30070"/>
            <a:ext cx="7560784" cy="103327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2196262"/>
            <a:ext cx="3664797" cy="3599271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391078"/>
            <a:ext cx="3702264" cy="641349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2198547"/>
            <a:ext cx="3690650" cy="359900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80" y="1393363"/>
            <a:ext cx="3680739" cy="641349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4" y="2122311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Rak 10"/>
          <p:cNvCxnSpPr/>
          <p:nvPr userDrawn="1"/>
        </p:nvCxnSpPr>
        <p:spPr bwMode="auto">
          <a:xfrm>
            <a:off x="4555069" y="2122311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50478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80488"/>
            <a:ext cx="5486400" cy="804333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4408983"/>
            <a:ext cx="5486400" cy="567267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7" y="440264"/>
            <a:ext cx="5455123" cy="3906445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3210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6308725"/>
            <a:ext cx="20875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>
                <a:solidFill>
                  <a:srgbClr val="969696"/>
                </a:solidFill>
              </a:rPr>
              <a:t/>
            </a:r>
            <a:br>
              <a:rPr lang="sv-SE" sz="600">
                <a:solidFill>
                  <a:srgbClr val="969696"/>
                </a:solidFill>
              </a:rPr>
            </a:br>
            <a:endParaRPr lang="sv-SE" sz="600">
              <a:solidFill>
                <a:srgbClr val="969696"/>
              </a:solidFill>
            </a:endParaRPr>
          </a:p>
        </p:txBody>
      </p:sp>
      <p:grpSp>
        <p:nvGrpSpPr>
          <p:cNvPr id="4" name="Grupp 3"/>
          <p:cNvGrpSpPr/>
          <p:nvPr/>
        </p:nvGrpSpPr>
        <p:grpSpPr>
          <a:xfrm>
            <a:off x="0" y="6146531"/>
            <a:ext cx="9148590" cy="722759"/>
            <a:chOff x="16894" y="4623978"/>
            <a:chExt cx="9127106" cy="542069"/>
          </a:xfrm>
        </p:grpSpPr>
        <p:pic>
          <p:nvPicPr>
            <p:cNvPr id="5" name="Picture 8" descr="bakgr_bl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4" y="4623978"/>
              <a:ext cx="9127106" cy="54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680" y="4761855"/>
              <a:ext cx="1863804" cy="210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147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Vård och omsorg i glesbygd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Ansökan Socialdepartementet </a:t>
            </a:r>
          </a:p>
        </p:txBody>
      </p:sp>
    </p:spTree>
    <p:extLst>
      <p:ext uri="{BB962C8B-B14F-4D97-AF65-F5344CB8AC3E}">
        <p14:creationId xmlns:p14="http://schemas.microsoft.com/office/powerpoint/2010/main" val="255303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Rådet för vård och omsorg i glesbygd – NRF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/>
              <a:t>Utredning: Samordnad utveckling för god och nära vård</a:t>
            </a:r>
          </a:p>
          <a:p>
            <a:r>
              <a:rPr lang="sv-SE" dirty="0" smtClean="0"/>
              <a:t>Demografiskt försprång</a:t>
            </a:r>
          </a:p>
          <a:p>
            <a:r>
              <a:rPr lang="sv-SE" dirty="0" smtClean="0"/>
              <a:t>Glesbygdens kontext </a:t>
            </a:r>
            <a:r>
              <a:rPr lang="sv-SE" dirty="0"/>
              <a:t>som </a:t>
            </a:r>
            <a:r>
              <a:rPr lang="sv-SE" dirty="0" smtClean="0"/>
              <a:t>försöksområde -skalbarhet</a:t>
            </a:r>
          </a:p>
          <a:p>
            <a:r>
              <a:rPr lang="sv-SE" dirty="0" smtClean="0"/>
              <a:t>Kontakt med socialdepartementet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75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6624736" cy="1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lisjoh01\AppData\Local\Microsoft\Windows\Temporary Internet Files\Content.Outlook\CR0SJ2KH\2035-malbild_18051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88840"/>
            <a:ext cx="4608512" cy="376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2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Provytor/ modellområden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Varje län utser sin provyta tillsammans med kommun inom området</a:t>
            </a:r>
          </a:p>
          <a:p>
            <a:r>
              <a:rPr lang="sv-SE" dirty="0" smtClean="0"/>
              <a:t>Norrbotten: Jokkmokk och Övertorneå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92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Äskande och tidsperiod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77482" y="1631351"/>
            <a:ext cx="5978096" cy="4044279"/>
          </a:xfrm>
        </p:spPr>
        <p:txBody>
          <a:bodyPr/>
          <a:lstStyle/>
          <a:p>
            <a:r>
              <a:rPr lang="sv-SE" dirty="0"/>
              <a:t>4 mkr/år per landsting/region i 4 </a:t>
            </a:r>
            <a:r>
              <a:rPr lang="sv-SE" dirty="0" smtClean="0"/>
              <a:t>år ( ev. start 1 januari 2020)</a:t>
            </a:r>
          </a:p>
          <a:p>
            <a:r>
              <a:rPr lang="sv-SE" dirty="0"/>
              <a:t>Vårt äskande av tillfälligt tillskott gäller i första </a:t>
            </a:r>
            <a:r>
              <a:rPr lang="sv-SE" dirty="0" smtClean="0"/>
              <a:t>hand ( prel. formulering):</a:t>
            </a: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Skapa </a:t>
            </a:r>
            <a:r>
              <a:rPr lang="sv-SE" dirty="0"/>
              <a:t>ändamålsenliga organisationsmodeller och arbetssätt för omställning av hälso-, sjukvårds- och omsorgssystemet  och </a:t>
            </a:r>
            <a:r>
              <a:rPr lang="sv-SE" dirty="0" smtClean="0"/>
              <a:t>underlätta samverkan </a:t>
            </a:r>
            <a:r>
              <a:rPr lang="sv-SE" dirty="0"/>
              <a:t>mellan såväl offentliga aktörer, privata parter och civilsamhället.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Utredning </a:t>
            </a:r>
            <a:r>
              <a:rPr lang="sv-SE" dirty="0"/>
              <a:t>av möjligheterna till gemensam datainsamling och struktureringen av denna.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Utifrån </a:t>
            </a:r>
            <a:r>
              <a:rPr lang="sv-SE" dirty="0"/>
              <a:t>relevant data bygga hjälpmedel i form av simulerings och optimeringsverktyg.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Skapa </a:t>
            </a:r>
            <a:r>
              <a:rPr lang="sv-SE" dirty="0"/>
              <a:t>en gemensam struktur för utvärdering och FoU</a:t>
            </a:r>
          </a:p>
          <a:p>
            <a:endParaRPr lang="sv-SE" dirty="0" smtClean="0"/>
          </a:p>
          <a:p>
            <a:r>
              <a:rPr lang="sv-SE" dirty="0" smtClean="0"/>
              <a:t>Ansökan till socialdepartementet måndag den 20 augusti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7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Arbetsplan (när medel beviljats)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Provytorna/modellområdena fastställs </a:t>
            </a:r>
            <a:r>
              <a:rPr lang="sv-SE" smtClean="0"/>
              <a:t>( klart)</a:t>
            </a:r>
            <a:endParaRPr lang="sv-SE" dirty="0"/>
          </a:p>
          <a:p>
            <a:r>
              <a:rPr lang="sv-SE" dirty="0" smtClean="0"/>
              <a:t>Fortsatt </a:t>
            </a:r>
            <a:r>
              <a:rPr lang="sv-SE" dirty="0"/>
              <a:t>förankringsarbete med kommuner och befolkning i de identifierade provytorna/modellområdena</a:t>
            </a:r>
          </a:p>
          <a:p>
            <a:r>
              <a:rPr lang="sv-SE" dirty="0" smtClean="0"/>
              <a:t>Projektplan </a:t>
            </a:r>
            <a:r>
              <a:rPr lang="sv-SE" dirty="0"/>
              <a:t>skrivs för varje provyta innehållande gemensam struktur och plan för kommunikation med befolkning, beslutsfattare och medarbetare. Plan för harmoniserad gemensam datainsamling som grund för strukturerad utvärdering och simulering för demografisk-, flermåls- och flernivåoptimering. Gemensam plan för utvärdering och fortsatt </a:t>
            </a:r>
            <a:r>
              <a:rPr lang="sv-SE" dirty="0" smtClean="0"/>
              <a:t>utveckling</a:t>
            </a:r>
          </a:p>
          <a:p>
            <a:r>
              <a:rPr lang="sv-SE" dirty="0" smtClean="0"/>
              <a:t>Styrgrupp: Rådet för vård och omsorg i glesbygd</a:t>
            </a:r>
          </a:p>
          <a:p>
            <a:r>
              <a:rPr lang="sv-SE" dirty="0" smtClean="0"/>
              <a:t>Samordnas med </a:t>
            </a:r>
            <a:r>
              <a:rPr lang="sv-SE" dirty="0" err="1" smtClean="0"/>
              <a:t>ev</a:t>
            </a:r>
            <a:r>
              <a:rPr lang="sv-SE" dirty="0" smtClean="0"/>
              <a:t> Vinnovaprojekt ”Visionsdriven hälsa”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681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blå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2023-02-28T23:00:00+00:00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ARBGRP743-268216389-101</NLLDocumentIDValue>
    <NLLThinningTime xmlns="http://schemas.microsoft.com/sharepoint/v3">2026-02-28T23:00:00+00:00</NLLThinningTime>
    <NLLPublishDateQuickpart xmlns="http://schemas.microsoft.com/sharepoint/v3">2023-03-01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Bodil Larsson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Anneli Granberg</AnsvarigQuickpart>
    <NLLEstablishedBy xmlns="http://schemas.microsoft.com/sharepoint/v3">
      <UserInfo>
        <DisplayName>Bodil Larsson</DisplayName>
        <AccountId>739</AccountId>
        <AccountType/>
      </UserInfo>
    </NLLEstablishedBy>
    <NLLStakeholderTaxHTField0 xmlns="http://schemas.microsoft.com/sharepoint/v3">
      <Terms xmlns="http://schemas.microsoft.com/office/infopath/2007/PartnerControls"/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4.0</NLLVersion>
    <NLLInformationclass xmlns="http://schemas.microsoft.com/sharepoint/v3">Publik</NLLInformationclass>
    <NLLModifiedBy xmlns="http://schemas.microsoft.com/sharepoint/v3">Åsa Åström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Länsstyrgrupp</TermName>
          <TermId xmlns="http://schemas.microsoft.com/office/infopath/2007/PartnerControls">40c9582e-9040-4ee0-a5ab-267ced39ceea</TermId>
        </TermInfo>
      </Terms>
    </NLLProducerPlaceTaxHTField0>
    <VersionComment xmlns="http://schemas.microsoft.com/sharepoint/v3">ompubliceras</VersionComment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bilaga</TermName>
          <TermId xmlns="http://schemas.microsoft.com/office/infopath/2007/PartnerControls">09e5e4fc-28b8-4ab6-9df1-18814299f0ed</TermId>
        </TermInfo>
        <TermInfo xmlns="http://schemas.microsoft.com/office/infopath/2007/PartnerControls">
          <TermName xmlns="http://schemas.microsoft.com/office/infopath/2007/PartnerControls">180905</TermName>
          <TermId xmlns="http://schemas.microsoft.com/office/infopath/2007/PartnerControls">4371fd3f-b871-46b5-b62a-cf76c8dd89bc</TermId>
        </TermInfo>
        <TermInfo xmlns="http://schemas.microsoft.com/office/infopath/2007/PartnerControls">
          <TermName xmlns="http://schemas.microsoft.com/office/infopath/2007/PartnerControls">2018</TermName>
          <TermId xmlns="http://schemas.microsoft.com/office/infopath/2007/PartnerControls">01560e56-94d0-454a-a9c8-eb2d6c8cf2b4</TermId>
        </TermInfo>
        <TermInfo xmlns="http://schemas.microsoft.com/office/infopath/2007/PartnerControls">
          <TermName xmlns="http://schemas.microsoft.com/office/infopath/2007/PartnerControls">LSG</TermName>
          <TermId xmlns="http://schemas.microsoft.com/office/infopath/2007/PartnerControls">ba7f548d-7cc9-4dc7-aa8a-c5f8cc10d00e</TermId>
        </TermInfo>
      </Terms>
    </TaxKeywordTaxHTField>
    <_dlc_DocId xmlns="c7918ce9-5289-4a18-805d-4141408e948c">ARBGRP743-268216389-101</_dlc_DocId>
    <_dlc_DocIdUrl xmlns="c7918ce9-5289-4a18-805d-4141408e948c">
      <Url>http://spportal.extvis.local/process/administrativ/_layouts/15/DocIdRedir.aspx?ID=ARBGRP743-268216389-101</Url>
      <Description>ARBGRP743-268216389-101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2026-03-31T22:00:00+00:00</_dlc_ExpireDate>
    <VIS_DocumentId xmlns="e1dec489-f745-4ed5-9c00-958a11aea6df">
      <Url>https://samarbeta.nll.se/producentplats/lansstyrgrupp/_layouts/15/DocIdRedir.aspx?ID=ARBGRP743-268216389-101</Url>
      <Description>ARBGRP743-268216389-101</Description>
    </VIS_DocumentId>
    <VISResponsible xmlns="e1dec489-f745-4ed5-9c00-958a11aea6df">
      <UserInfo>
        <DisplayName>Anneli Granberg</DisplayName>
        <AccountId>14</AccountId>
        <AccountType/>
      </UserInfo>
    </VISResponsible>
    <DocumentStatus xmlns="e1dec489-f745-4ed5-9c00-958a11aea6df">
      <Url>https://samarbeta.nll.se/producentplats/lansstyrgrupp/_layouts/15/wrkstat.aspx?List=9a9a6252-6fd0-4333-8306-f1e7c6ba4dfa&amp;WorkflowInstanceName=46c4ccb2-25fc-4240-ad75-ac0e07d2a3b1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DDD96B-1206-4E9F-85E0-BE62815D2922}"/>
</file>

<file path=customXml/itemProps2.xml><?xml version="1.0" encoding="utf-8"?>
<ds:datastoreItem xmlns:ds="http://schemas.openxmlformats.org/officeDocument/2006/customXml" ds:itemID="{507FDD50-63AF-4A95-BAB2-60B885C414ED}"/>
</file>

<file path=customXml/itemProps3.xml><?xml version="1.0" encoding="utf-8"?>
<ds:datastoreItem xmlns:ds="http://schemas.openxmlformats.org/officeDocument/2006/customXml" ds:itemID="{5982F316-545F-4045-93EF-EE47545CAADE}"/>
</file>

<file path=customXml/itemProps4.xml><?xml version="1.0" encoding="utf-8"?>
<ds:datastoreItem xmlns:ds="http://schemas.openxmlformats.org/officeDocument/2006/customXml" ds:itemID="{395D8D2E-A3A0-4C01-B953-F65EA2AA15C2}"/>
</file>

<file path=customXml/itemProps5.xml><?xml version="1.0" encoding="utf-8"?>
<ds:datastoreItem xmlns:ds="http://schemas.openxmlformats.org/officeDocument/2006/customXml" ds:itemID="{9A72A2C6-4F96-4865-B1B0-EDB20F50DEED}"/>
</file>

<file path=docProps/app.xml><?xml version="1.0" encoding="utf-8"?>
<Properties xmlns="http://schemas.openxmlformats.org/officeDocument/2006/extended-properties" xmlns:vt="http://schemas.openxmlformats.org/officeDocument/2006/docPropsVTypes">
  <TotalTime>6504</TotalTime>
  <Words>234</Words>
  <Application>Microsoft Office PowerPoint</Application>
  <PresentationFormat>Bildspel på skärmen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Region Norrbotten_blå</vt:lpstr>
      <vt:lpstr>Vård och omsorg i glesbygd</vt:lpstr>
      <vt:lpstr>Bakgrund</vt:lpstr>
      <vt:lpstr>PowerPoint-presentation</vt:lpstr>
      <vt:lpstr>Provytor/ modellområden</vt:lpstr>
      <vt:lpstr>Äskande och tidsperiod</vt:lpstr>
      <vt:lpstr>Arbetsplan (när medel beviljats)</vt:lpstr>
    </vt:vector>
  </TitlesOfParts>
  <Company>Norrbottens läns landsting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Bilaga länsstyrgruppen 180905 - Ansökan Socialdepartementet Vård och omsorg i glesbygd</dc:title>
  <dc:creator>Åsa Rosendahl</dc:creator>
  <cp:keywords>180905; bilaga; 2018; LSG</cp:keywords>
  <cp:lastModifiedBy>Lisbet Löpare Johansson</cp:lastModifiedBy>
  <cp:revision>255</cp:revision>
  <cp:lastPrinted>2018-03-20T07:55:45Z</cp:lastPrinted>
  <dcterms:created xsi:type="dcterms:W3CDTF">2018-02-03T21:02:19Z</dcterms:created>
  <dcterms:modified xsi:type="dcterms:W3CDTF">2018-08-16T11:53:39Z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5037;#bilaga|09e5e4fc-28b8-4ab6-9df1-18814299f0ed;#7879;#180905|4371fd3f-b871-46b5-b62a-cf76c8dd89bc;#6336;#2018|01560e56-94d0-454a-a9c8-eb2d6c8cf2b4;#7815;#LSG|ba7f548d-7cc9-4dc7-aa8a-c5f8cc10d00e</vt:lpwstr>
  </property>
  <property fmtid="{D5CDD505-2E9C-101B-9397-08002B2CF9AE}" pid="4" name="CareActionCodeSurgical">
    <vt:lpwstr/>
  </property>
  <property fmtid="{D5CDD505-2E9C-101B-9397-08002B2CF9AE}" pid="5" name="NLLProducerPlace">
    <vt:lpwstr>7816;#Länsstyrgrupp|40c9582e-9040-4ee0-a5ab-267ced39ceea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/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NLLPublishedTemplate">
    <vt:lpwstr/>
  </property>
  <property fmtid="{D5CDD505-2E9C-101B-9397-08002B2CF9AE}" pid="16" name="NLLWFComment">
    <vt:lpwstr/>
  </property>
  <property fmtid="{D5CDD505-2E9C-101B-9397-08002B2CF9AE}" pid="17" name="NLLPTCName">
    <vt:lpwstr/>
  </property>
  <property fmtid="{D5CDD505-2E9C-101B-9397-08002B2CF9AE}" pid="18" name="SpecialtyTaxHTField0">
    <vt:lpwstr/>
  </property>
  <property fmtid="{D5CDD505-2E9C-101B-9397-08002B2CF9AE}" pid="19" name="CareActionCodeNonSurgical">
    <vt:lpwstr/>
  </property>
  <property fmtid="{D5CDD505-2E9C-101B-9397-08002B2CF9AE}" pid="20" name="AnalysisNameTaxHTField0">
    <vt:lpwstr/>
  </property>
  <property fmtid="{D5CDD505-2E9C-101B-9397-08002B2CF9AE}" pid="21" name="Specialty">
    <vt:lpwstr/>
  </property>
  <property fmtid="{D5CDD505-2E9C-101B-9397-08002B2CF9AE}" pid="22" name="NLLMtptCode">
    <vt:lpwstr/>
  </property>
  <property fmtid="{D5CDD505-2E9C-101B-9397-08002B2CF9AE}" pid="23" name="NLLProjectUrl">
    <vt:lpwstr/>
  </property>
  <property fmtid="{D5CDD505-2E9C-101B-9397-08002B2CF9AE}" pid="24" name="ICD10Code">
    <vt:lpwstr/>
  </property>
  <property fmtid="{D5CDD505-2E9C-101B-9397-08002B2CF9AE}" pid="25" name="NLLProjectStatus">
    <vt:lpwstr/>
  </property>
  <property fmtid="{D5CDD505-2E9C-101B-9397-08002B2CF9AE}" pid="26" name="NLLSteeringGroup">
    <vt:lpwstr/>
  </property>
  <property fmtid="{D5CDD505-2E9C-101B-9397-08002B2CF9AE}" pid="27" name="NLLMeetingTypeTaxHTField0">
    <vt:lpwstr/>
  </property>
  <property fmtid="{D5CDD505-2E9C-101B-9397-08002B2CF9AE}" pid="28" name="NLLTemplateStatus">
    <vt:lpwstr/>
  </property>
  <property fmtid="{D5CDD505-2E9C-101B-9397-08002B2CF9AE}" pid="29" name="CareActionCodeSurgicalTaxHTField0">
    <vt:lpwstr/>
  </property>
  <property fmtid="{D5CDD505-2E9C-101B-9397-08002B2CF9AE}" pid="30" name="PharmaceuticalCodeTaxHTField0">
    <vt:lpwstr/>
  </property>
  <property fmtid="{D5CDD505-2E9C-101B-9397-08002B2CF9AE}" pid="31" name="NLLProjectLeader">
    <vt:lpwstr/>
  </property>
  <property fmtid="{D5CDD505-2E9C-101B-9397-08002B2CF9AE}" pid="32" name="NLLDecisionLevelManagedTaxHTField0">
    <vt:lpwstr/>
  </property>
  <property fmtid="{D5CDD505-2E9C-101B-9397-08002B2CF9AE}" pid="35" name="NLLDefaultTemplate">
    <vt:lpwstr/>
  </property>
  <property fmtid="{D5CDD505-2E9C-101B-9397-08002B2CF9AE}" pid="36" name="NLLProjectVisitor">
    <vt:lpwstr/>
  </property>
  <property fmtid="{D5CDD505-2E9C-101B-9397-08002B2CF9AE}" pid="37" name="NLLApprovedBy">
    <vt:lpwstr/>
  </property>
  <property fmtid="{D5CDD505-2E9C-101B-9397-08002B2CF9AE}" pid="38" name="NLLDecisionLevelManaged">
    <vt:lpwstr/>
  </property>
  <property fmtid="{D5CDD505-2E9C-101B-9397-08002B2CF9AE}" pid="39" name="CompulsoryAction">
    <vt:lpwstr/>
  </property>
  <property fmtid="{D5CDD505-2E9C-101B-9397-08002B2CF9AE}" pid="40" name="NLLProjectDivisionTaxHTField0">
    <vt:lpwstr/>
  </property>
  <property fmtid="{D5CDD505-2E9C-101B-9397-08002B2CF9AE}" pid="41" name="ICD10CodeTaxHTField0">
    <vt:lpwstr/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/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1021;#Presentation|981e6eac-a633-4de2-91a2-d5e48e1c0d00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2" name="_dlc_policyId">
    <vt:lpwstr>0x010100D7963E0E5B7A40E5AEA07389401D709F007B1238BBD93543428C20870054E92DBF|1214505165</vt:lpwstr>
  </property>
  <property fmtid="{D5CDD505-2E9C-101B-9397-08002B2CF9AE}" pid="85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7" name="_dlc_DocIdItemGuid">
    <vt:lpwstr>39889d88-5b93-424a-b3de-aa54c0404f92</vt:lpwstr>
  </property>
  <property fmtid="{D5CDD505-2E9C-101B-9397-08002B2CF9AE}" pid="89" name="TaxCatchAll">
    <vt:lpwstr>7816;#Länsstyrgrupp|40c9582e-9040-4ee0-a5ab-267ced39ceea;#6336;#2018;#7815;#LSG;#7879;#180905;#5037;#bilaga;#1021;#Presentation|981e6eac-a633-4de2-91a2-d5e48e1c0d00</vt:lpwstr>
  </property>
  <property fmtid="{D5CDD505-2E9C-101B-9397-08002B2CF9AE}" pid="91" name="_dlc_ItemStageId">
    <vt:lpwstr/>
  </property>
  <property fmtid="{D5CDD505-2E9C-101B-9397-08002B2CF9AE}" pid="93" name="Order">
    <vt:r8>2425800</vt:r8>
  </property>
  <property fmtid="{D5CDD505-2E9C-101B-9397-08002B2CF9AE}" pid="94" name="xd_ProgID">
    <vt:lpwstr/>
  </property>
  <property fmtid="{D5CDD505-2E9C-101B-9397-08002B2CF9AE}" pid="95" name="_SourceUrl">
    <vt:lpwstr/>
  </property>
  <property fmtid="{D5CDD505-2E9C-101B-9397-08002B2CF9AE}" pid="96" name="_SharedFileIndex">
    <vt:lpwstr/>
  </property>
  <property fmtid="{D5CDD505-2E9C-101B-9397-08002B2CF9AE}" pid="97" name="TemplateUrl">
    <vt:lpwstr/>
  </property>
  <property fmtid="{D5CDD505-2E9C-101B-9397-08002B2CF9AE}" pid="99" name="NLLDecisionLevelGoverning">
    <vt:lpwstr/>
  </property>
  <property fmtid="{D5CDD505-2E9C-101B-9397-08002B2CF9AE}" pid="100" name="NLLFactOwner">
    <vt:lpwstr/>
  </property>
  <property fmtid="{D5CDD505-2E9C-101B-9397-08002B2CF9AE}" pid="101" name="NLLFactOwnerText">
    <vt:lpwstr/>
  </property>
  <property fmtid="{D5CDD505-2E9C-101B-9397-08002B2CF9AE}" pid="102" name="xd_Signature">
    <vt:bool>false</vt:bool>
  </property>
  <property fmtid="{D5CDD505-2E9C-101B-9397-08002B2CF9AE}" pid="103" name="NLLDecisionLevel">
    <vt:lpwstr/>
  </property>
  <property fmtid="{D5CDD505-2E9C-101B-9397-08002B2CF9AE}" pid="104" name="NLLPTCProcessLeader">
    <vt:lpwstr/>
  </property>
  <property fmtid="{D5CDD505-2E9C-101B-9397-08002B2CF9AE}" pid="106" name="NLLPTCVISEditor">
    <vt:lpwstr/>
  </property>
</Properties>
</file>